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74" r:id="rId3"/>
    <p:sldId id="364" r:id="rId4"/>
    <p:sldId id="367" r:id="rId5"/>
    <p:sldId id="363" r:id="rId6"/>
    <p:sldId id="376" r:id="rId7"/>
    <p:sldId id="358" r:id="rId8"/>
    <p:sldId id="368" r:id="rId9"/>
    <p:sldId id="370" r:id="rId10"/>
    <p:sldId id="369" r:id="rId11"/>
    <p:sldId id="377" r:id="rId12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CC3300"/>
    <a:srgbClr val="0066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67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200"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 smtClean="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60EDE01-B962-4E9C-91E0-4E95B9A97DB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388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 sz="1200"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/>
            <a:endParaRPr dirty="0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fld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4"/>
          <p:cNvSpPr/>
          <p:nvPr/>
        </p:nvSpPr>
        <p:spPr>
          <a:xfrm>
            <a:off x="1219200" y="2438400"/>
            <a:ext cx="6400800" cy="685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algn="ctr">
              <a:spcBef>
                <a:spcPct val="20000"/>
              </a:spcBef>
            </a:pPr>
            <a:endParaRPr sz="3200" dirty="0">
              <a:latin typeface="VNI-Times" pitchFamily="2" charset="0"/>
            </a:endParaRPr>
          </a:p>
        </p:txBody>
      </p:sp>
      <p:pic>
        <p:nvPicPr>
          <p:cNvPr id="5123" name="Picture 4" descr="IMG_100912_0131"/>
          <p:cNvPicPr>
            <a:picLocks noChangeAspect="1"/>
          </p:cNvPicPr>
          <p:nvPr/>
        </p:nvPicPr>
        <p:blipFill>
          <a:blip r:embed="rId1">
            <a:lum bright="-12000"/>
          </a:blip>
          <a:stretch>
            <a:fillRect/>
          </a:stretch>
        </p:blipFill>
        <p:spPr>
          <a:xfrm>
            <a:off x="6019800" y="3810000"/>
            <a:ext cx="3124200" cy="304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4" name="Text Box 4"/>
          <p:cNvSpPr txBox="1"/>
          <p:nvPr/>
        </p:nvSpPr>
        <p:spPr>
          <a:xfrm>
            <a:off x="0" y="0"/>
            <a:ext cx="9144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Thứ 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a  ngày 2  tháng  1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năm 202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5" name="Text Box 5"/>
          <p:cNvSpPr txBox="1"/>
          <p:nvPr/>
        </p:nvSpPr>
        <p:spPr>
          <a:xfrm>
            <a:off x="0" y="609600"/>
            <a:ext cx="9144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Chính tả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6" name="Text Box 6"/>
          <p:cNvSpPr txBox="1"/>
          <p:nvPr/>
        </p:nvSpPr>
        <p:spPr>
          <a:xfrm>
            <a:off x="0" y="1066800"/>
            <a:ext cx="9144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Trống v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Cáo</a:t>
            </a:r>
            <a:endParaRPr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 Box 11"/>
          <p:cNvSpPr txBox="1"/>
          <p:nvPr/>
        </p:nvSpPr>
        <p:spPr>
          <a:xfrm>
            <a:off x="0" y="1828800"/>
            <a:ext cx="6096000" cy="4362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lời Cáo dụ thiệt hơn                        G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rằng: “ Xin được ghi ơn trong lòng               Ho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bình g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cáo sống chung                                    Mừng 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còn có tin mừng 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hơn               Kìa, tôi thấy cặp chó săn                                                 Từ xa chạy lại, chắc loan tin 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y.”               Cáo nghe hồn lạc phách bay                                    Quắp đuôi, co cẳng chạy ngay tức thì.               G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khoái chí cười phì:                                                    “Rõ phường gian dối l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gì được ai.”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6657975" imgH="4686300" progId="Paint.Picture">
                  <p:embed/>
                </p:oleObj>
              </mc:Choice>
              <mc:Fallback>
                <p:oleObj name="" r:id="rId1" imgW="6657975" imgH="4686300" progId="Paint.Picture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WordArt 4"/>
          <p:cNvSpPr>
            <a:spLocks noTextEdit="1"/>
          </p:cNvSpPr>
          <p:nvPr/>
        </p:nvSpPr>
        <p:spPr>
          <a:xfrm>
            <a:off x="381000" y="1295400"/>
            <a:ext cx="7924800" cy="4267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en-US" sz="3600" b="1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Impact" panose="020B0806030902050204" charset="0"/>
                <a:ea typeface="Impact" panose="020B0806030902050204" charset="0"/>
              </a:rPr>
              <a:t>CHÀO CÁC EM !</a:t>
            </a:r>
            <a:endParaRPr lang="en-US" sz="3600" b="1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Impact" panose="020B0806030902050204" charset="0"/>
              <a:ea typeface="Impact" panose="020B080603090205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4"/>
          <p:cNvSpPr txBox="1"/>
          <p:nvPr/>
        </p:nvSpPr>
        <p:spPr>
          <a:xfrm>
            <a:off x="2667000" y="1219200"/>
            <a:ext cx="27432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 b="1" dirty="0">
                <a:solidFill>
                  <a:srgbClr val="0000FF"/>
                </a:solidFill>
                <a:latin typeface="Arial" panose="020B0604020202020204" pitchFamily="34" charset="0"/>
              </a:rPr>
              <a:t>     </a:t>
            </a:r>
            <a:endParaRPr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Text Box 5"/>
          <p:cNvSpPr txBox="1"/>
          <p:nvPr/>
        </p:nvSpPr>
        <p:spPr>
          <a:xfrm>
            <a:off x="3581400" y="2743200"/>
            <a:ext cx="990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b="1" dirty="0">
                <a:latin typeface=".VnTimeH" panose="020B7200000000000000" pitchFamily="34" charset="0"/>
              </a:rPr>
              <a:t> </a:t>
            </a:r>
            <a:endParaRPr b="1" dirty="0">
              <a:latin typeface=".VnTimeH" panose="020B7200000000000000" pitchFamily="34" charset="0"/>
            </a:endParaRPr>
          </a:p>
        </p:txBody>
      </p:sp>
      <p:sp>
        <p:nvSpPr>
          <p:cNvPr id="6148" name="Text Box 6"/>
          <p:cNvSpPr txBox="1"/>
          <p:nvPr/>
        </p:nvSpPr>
        <p:spPr>
          <a:xfrm>
            <a:off x="0" y="4191000"/>
            <a:ext cx="1371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 dirty="0">
                <a:latin typeface="Arial" panose="020B0604020202020204" pitchFamily="34" charset="0"/>
              </a:rPr>
              <a:t>   </a:t>
            </a:r>
            <a:endParaRPr sz="3200" b="1" dirty="0">
              <a:latin typeface="Arial" panose="020B0604020202020204" pitchFamily="34" charset="0"/>
            </a:endParaRPr>
          </a:p>
        </p:txBody>
      </p:sp>
      <p:sp>
        <p:nvSpPr>
          <p:cNvPr id="6150" name="Text Box 13"/>
          <p:cNvSpPr txBox="1"/>
          <p:nvPr/>
        </p:nvSpPr>
        <p:spPr>
          <a:xfrm>
            <a:off x="0" y="914400"/>
            <a:ext cx="9144000" cy="488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Trống v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Cáo</a:t>
            </a:r>
            <a:endParaRPr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8" name="Text Box 14"/>
          <p:cNvSpPr txBox="1"/>
          <p:nvPr/>
        </p:nvSpPr>
        <p:spPr>
          <a:xfrm>
            <a:off x="0" y="1371600"/>
            <a:ext cx="3657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</a:t>
            </a:r>
            <a:r>
              <a:rPr lang="vi-VN" altLang="x-none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</a:t>
            </a:r>
            <a:r>
              <a:rPr lang="vi-VN" altLang="x-none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 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 lên </a:t>
            </a:r>
            <a:r>
              <a:rPr lang="vi-VN" altLang="x-none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 gì?</a:t>
            </a:r>
            <a:endParaRPr sz="2400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59" name="Text Box 15"/>
          <p:cNvSpPr txBox="1"/>
          <p:nvPr/>
        </p:nvSpPr>
        <p:spPr>
          <a:xfrm>
            <a:off x="0" y="2209800"/>
            <a:ext cx="3657600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Sự thông minh của G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Trống: đã không bị mắc mưu của Cáo m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còn l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cho Cáo sợ phải bỏ chạy.</a:t>
            </a:r>
            <a:endParaRPr sz="24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1" name="Text Box 17"/>
          <p:cNvSpPr txBox="1"/>
          <p:nvPr/>
        </p:nvSpPr>
        <p:spPr>
          <a:xfrm>
            <a:off x="0" y="3810000"/>
            <a:ext cx="3657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Nh</a:t>
            </a:r>
            <a:r>
              <a:rPr lang="vi-VN" altLang="x-none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ữ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dấu câu n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cần phải l</a:t>
            </a:r>
            <a:r>
              <a:rPr lang="vi-VN" altLang="x-none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ý ?</a:t>
            </a:r>
            <a:endParaRPr sz="24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2" name="Text Box 18"/>
          <p:cNvSpPr txBox="1"/>
          <p:nvPr/>
        </p:nvSpPr>
        <p:spPr>
          <a:xfrm>
            <a:off x="0" y="4648200"/>
            <a:ext cx="38862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Những chữ n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trong đoạn thơ cần phải viết hoa?</a:t>
            </a:r>
            <a:endParaRPr sz="24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63" name="Text Box 19"/>
          <p:cNvSpPr txBox="1"/>
          <p:nvPr/>
        </p:nvSpPr>
        <p:spPr>
          <a:xfrm>
            <a:off x="0" y="5562600"/>
            <a:ext cx="3657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Đoạn th</a:t>
            </a:r>
            <a:r>
              <a:rPr lang="vi-VN" altLang="x-none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viết theo thể th</a:t>
            </a:r>
            <a:r>
              <a:rPr lang="vi-VN" altLang="x-none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?</a:t>
            </a:r>
            <a:endParaRPr sz="2400" b="1" dirty="0">
              <a:solidFill>
                <a:srgbClr val="00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165" name="Picture 10" descr="C:\Users\MsHuong\Desktop\E.bm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62400" y="5181600"/>
            <a:ext cx="5181600" cy="1676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57" name="Text Box 11"/>
          <p:cNvSpPr txBox="1"/>
          <p:nvPr/>
        </p:nvSpPr>
        <p:spPr>
          <a:xfrm>
            <a:off x="3657600" y="1447800"/>
            <a:ext cx="5486400" cy="3743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lời Cáo dụ thiệt hơn                        G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rằng: “ Xin được ghi ơn trong lòng               Ho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bình g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cáo sống chung                                    Mừng n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còn có tin mừng n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hơn               Kìa, tôi thấy cặp chó săn                                                 Từ xa chạy lại, chắc loan tin n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y.”               Cáo nghe hồn lạc phách bay                                    Quắp đuôi, co cẳng chạy ngay tức thì.               G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khoái chí cười phì:                                                    “Rõ phường gian dối l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gì được ai.”</a:t>
            </a:r>
            <a:endParaRPr sz="24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/>
      <p:bldP spid="6159" grpId="0"/>
      <p:bldP spid="6161" grpId="0"/>
      <p:bldP spid="6162" grpId="0"/>
      <p:bldP spid="61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6"/>
          <p:cNvSpPr txBox="1"/>
          <p:nvPr/>
        </p:nvSpPr>
        <p:spPr>
          <a:xfrm>
            <a:off x="0" y="4191000"/>
            <a:ext cx="1371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 dirty="0">
                <a:latin typeface="Arial" panose="020B0604020202020204" pitchFamily="34" charset="0"/>
              </a:rPr>
              <a:t>   </a:t>
            </a:r>
            <a:endParaRPr sz="3200" b="1" dirty="0">
              <a:latin typeface="Arial" panose="020B0604020202020204" pitchFamily="34" charset="0"/>
            </a:endParaRPr>
          </a:p>
        </p:txBody>
      </p:sp>
      <p:sp>
        <p:nvSpPr>
          <p:cNvPr id="14341" name="Rectangle 1"/>
          <p:cNvSpPr/>
          <p:nvPr/>
        </p:nvSpPr>
        <p:spPr>
          <a:xfrm>
            <a:off x="0" y="2057400"/>
            <a:ext cx="9144000" cy="22272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 Con người l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một sinh vật có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tuệ vượt trên mọi lo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i, có phẩm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kì diệu l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biết mơ ước. Chính vì vậy, họ khám phá được những bí mật nằm sâu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lòng đất,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ngự được đại dương,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phục  được khoảng không vũ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bao la. Họ l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những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nhân xứng đáng của thế giới 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y.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221" name="Text Box 16"/>
          <p:cNvSpPr txBox="1"/>
          <p:nvPr/>
        </p:nvSpPr>
        <p:spPr>
          <a:xfrm>
            <a:off x="0" y="1066800"/>
            <a:ext cx="914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Trống v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Cáo</a:t>
            </a:r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53" name="Text Box 17"/>
          <p:cNvSpPr txBox="1"/>
          <p:nvPr/>
        </p:nvSpPr>
        <p:spPr>
          <a:xfrm>
            <a:off x="0" y="1524000"/>
            <a:ext cx="9144000" cy="488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</a:t>
            </a:r>
            <a:r>
              <a:rPr sz="2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2a.  Tìm những chữ bị bỏ trống bắt đầu bằng ch hoặc tr:</a:t>
            </a:r>
            <a:endParaRPr sz="2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354" name="Rectangle 1"/>
          <p:cNvSpPr/>
          <p:nvPr/>
        </p:nvSpPr>
        <p:spPr>
          <a:xfrm>
            <a:off x="0" y="2438400"/>
            <a:ext cx="8991600" cy="26543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0" hangingPunct="0">
              <a:buNone/>
            </a:pP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     Con người l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một sinh vật có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trí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tuệ vượt trên mọi lo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i, có phẩm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chất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kì diệu l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biết mơ ước. Chính vì vậy, họ khám phá được những bí mật nằm sâu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trong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lòng đất,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chế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ngự được đại dương,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chinh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phục  được khoảng không vũ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trụ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bao la. Họ l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những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chủ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nhân xứng đáng của thế giới 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y.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1" grpId="1"/>
      <p:bldP spid="14353" grpId="0"/>
      <p:bldP spid="143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ext Box 4"/>
          <p:cNvSpPr txBox="1"/>
          <p:nvPr/>
        </p:nvSpPr>
        <p:spPr>
          <a:xfrm>
            <a:off x="2667000" y="1219200"/>
            <a:ext cx="27432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 b="1" dirty="0">
                <a:solidFill>
                  <a:srgbClr val="0000FF"/>
                </a:solidFill>
                <a:latin typeface="Arial" panose="020B0604020202020204" pitchFamily="34" charset="0"/>
              </a:rPr>
              <a:t>     </a:t>
            </a:r>
            <a:endParaRPr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Text Box 5"/>
          <p:cNvSpPr txBox="1"/>
          <p:nvPr/>
        </p:nvSpPr>
        <p:spPr>
          <a:xfrm>
            <a:off x="3581400" y="2743200"/>
            <a:ext cx="990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b="1" dirty="0">
                <a:latin typeface=".VnTimeH" panose="020B7200000000000000" pitchFamily="34" charset="0"/>
              </a:rPr>
              <a:t> </a:t>
            </a:r>
            <a:endParaRPr b="1" dirty="0">
              <a:latin typeface=".VnTimeH" panose="020B7200000000000000" pitchFamily="34" charset="0"/>
            </a:endParaRPr>
          </a:p>
        </p:txBody>
      </p:sp>
      <p:sp>
        <p:nvSpPr>
          <p:cNvPr id="10244" name="Text Box 6"/>
          <p:cNvSpPr txBox="1"/>
          <p:nvPr/>
        </p:nvSpPr>
        <p:spPr>
          <a:xfrm>
            <a:off x="0" y="4191000"/>
            <a:ext cx="1371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 dirty="0">
                <a:latin typeface="Arial" panose="020B0604020202020204" pitchFamily="34" charset="0"/>
              </a:rPr>
              <a:t>   </a:t>
            </a:r>
            <a:endParaRPr sz="3200" b="1" dirty="0">
              <a:latin typeface="Arial" panose="020B0604020202020204" pitchFamily="34" charset="0"/>
            </a:endParaRPr>
          </a:p>
        </p:txBody>
      </p:sp>
      <p:sp>
        <p:nvSpPr>
          <p:cNvPr id="12306" name="Text Box 18"/>
          <p:cNvSpPr txBox="1"/>
          <p:nvPr/>
        </p:nvSpPr>
        <p:spPr>
          <a:xfrm>
            <a:off x="0" y="1524000"/>
            <a:ext cx="91440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B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2b. Tìm những chữ bị bỏ trống có vần </a:t>
            </a:r>
            <a:r>
              <a:rPr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hoặc </a:t>
            </a:r>
            <a:r>
              <a:rPr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để ho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chỉnh đoạn văn dưới đây: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247" name="Text Box 21"/>
          <p:cNvSpPr txBox="1"/>
          <p:nvPr/>
        </p:nvSpPr>
        <p:spPr>
          <a:xfrm>
            <a:off x="0" y="914400"/>
            <a:ext cx="9144000" cy="488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Trống v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Cáo</a:t>
            </a:r>
            <a:endParaRPr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10" name="Text Box 22"/>
          <p:cNvSpPr txBox="1"/>
          <p:nvPr/>
        </p:nvSpPr>
        <p:spPr>
          <a:xfrm>
            <a:off x="0" y="2590800"/>
            <a:ext cx="9144000" cy="3081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/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Nh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Trung ở gần sân bay. Từ nhỏ, Trung đã rất ngưỡng mộ các chú phi công. Em mơ ước lớn lên sẽ trở th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phi công để được bay                                                   trên bầu trời, bay trên            tược, l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mạc, th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phố quê           , vượt qua các đại            mênh mông. Để chuẩn bị cho            lai, Trung cố gắng học giỏi, tập thể dục</a:t>
            </a:r>
            <a:r>
              <a:rPr lang="vi-VN" altLang="x-none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 cho cơ thể khỏe mạnh, </a:t>
            </a:r>
            <a:r>
              <a:rPr lang="vi-VN" altLang="x-none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tráng.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11" name="Text Box 23"/>
          <p:cNvSpPr txBox="1"/>
          <p:nvPr/>
        </p:nvSpPr>
        <p:spPr>
          <a:xfrm>
            <a:off x="0" y="2819400"/>
            <a:ext cx="9144000" cy="3081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Nh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Trung ở gần sân bay. Từ nhỏ, Trung đã rất ngưỡng mộ các chú phi công. Em mơ ước lớn lên sẽ trở th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phi công để được bay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trên bầu trời, bay trên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tược, l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mạc, th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 phố quê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vượt qua các đại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mênh mông. Để chuẩn bị cho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lai, Trung cố gắng học giỏi, tập thể dục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vi-VN" altLang="x-none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 cho cơ thể khỏe mạnh, </a:t>
            </a:r>
            <a:r>
              <a:rPr sz="2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</a:t>
            </a:r>
            <a:r>
              <a:rPr lang="vi-VN" altLang="x-none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tráng.</a:t>
            </a:r>
            <a:endParaRPr sz="28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99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6" grpId="0"/>
      <p:bldP spid="12310" grpId="0"/>
      <p:bldP spid="12310" grpId="1"/>
      <p:bldP spid="123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Picture 6" descr="C:\Users\MsHuong\Desktop\j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572000" cy="3276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7" name="Picture 7" descr="C:\Users\MsHuong\Desktop\20695086-images1310571_ba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84538"/>
            <a:ext cx="4572000" cy="3581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8" name="Picture 8" descr="C:\Users\MsHuong\Desktop\ngoc22120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0413" y="3284538"/>
            <a:ext cx="4572000" cy="35734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69" name="Picture 9" descr="C:\Users\MsHuong\Desktop\avata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0"/>
            <a:ext cx="4572000" cy="3276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Text Box 4"/>
          <p:cNvSpPr txBox="1"/>
          <p:nvPr/>
        </p:nvSpPr>
        <p:spPr>
          <a:xfrm>
            <a:off x="2667000" y="1219200"/>
            <a:ext cx="27432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 b="1" dirty="0">
                <a:solidFill>
                  <a:srgbClr val="0000FF"/>
                </a:solidFill>
                <a:latin typeface="Arial" panose="020B0604020202020204" pitchFamily="34" charset="0"/>
              </a:rPr>
              <a:t>     </a:t>
            </a:r>
            <a:endParaRPr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Text Box 6"/>
          <p:cNvSpPr txBox="1"/>
          <p:nvPr/>
        </p:nvSpPr>
        <p:spPr>
          <a:xfrm>
            <a:off x="0" y="4191000"/>
            <a:ext cx="1371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 dirty="0">
                <a:latin typeface="Arial" panose="020B0604020202020204" pitchFamily="34" charset="0"/>
              </a:rPr>
              <a:t>   </a:t>
            </a:r>
            <a:endParaRPr sz="3200" b="1" dirty="0">
              <a:latin typeface="Arial" panose="020B0604020202020204" pitchFamily="34" charset="0"/>
            </a:endParaRPr>
          </a:p>
        </p:txBody>
      </p:sp>
      <p:sp>
        <p:nvSpPr>
          <p:cNvPr id="12292" name="Text Box 8"/>
          <p:cNvSpPr txBox="1"/>
          <p:nvPr/>
        </p:nvSpPr>
        <p:spPr>
          <a:xfrm>
            <a:off x="0" y="1447800"/>
            <a:ext cx="7086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Bài tập 3. Tìm các từ:</a:t>
            </a:r>
            <a:endParaRPr sz="3200" b="1" dirty="0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8492" name="Text Box 12"/>
          <p:cNvSpPr txBox="1"/>
          <p:nvPr/>
        </p:nvSpPr>
        <p:spPr>
          <a:xfrm>
            <a:off x="0" y="1981200"/>
            <a:ext cx="88392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</a:pPr>
            <a:r>
              <a:rPr sz="3200" b="1" dirty="0">
                <a:latin typeface="Times New Roman" panose="02020603050405020304" pitchFamily="18" charset="0"/>
              </a:rPr>
              <a:t>b)Chứa tiếng có vần </a:t>
            </a:r>
            <a:r>
              <a:rPr sz="32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ươn</a:t>
            </a:r>
            <a:r>
              <a:rPr sz="3200" b="1" dirty="0">
                <a:latin typeface="Times New Roman" panose="02020603050405020304" pitchFamily="18" charset="0"/>
              </a:rPr>
              <a:t> hoặc </a:t>
            </a:r>
            <a:r>
              <a:rPr sz="32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ương</a:t>
            </a:r>
            <a:r>
              <a:rPr sz="3200" b="1" dirty="0">
                <a:latin typeface="Times New Roman" panose="02020603050405020304" pitchFamily="18" charset="0"/>
              </a:rPr>
              <a:t> có nghĩa như sau:</a:t>
            </a:r>
            <a:endParaRPr sz="3200" b="1" dirty="0">
              <a:latin typeface="Times New Roman" panose="02020603050405020304" pitchFamily="18" charset="0"/>
            </a:endParaRPr>
          </a:p>
        </p:txBody>
      </p:sp>
      <p:sp>
        <p:nvSpPr>
          <p:cNvPr id="148493" name="Text Box 13"/>
          <p:cNvSpPr txBox="1"/>
          <p:nvPr/>
        </p:nvSpPr>
        <p:spPr>
          <a:xfrm>
            <a:off x="0" y="3352800"/>
            <a:ext cx="88392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</a:pPr>
            <a:r>
              <a:rPr sz="3200" b="1" dirty="0">
                <a:latin typeface="Times New Roman" panose="02020603050405020304" pitchFamily="18" charset="0"/>
              </a:rPr>
              <a:t>- Cố gắng tiến lên để đạt tới mức cao hơn, tốt đẹp hơn là:</a:t>
            </a:r>
            <a:endParaRPr sz="3200" b="1" dirty="0">
              <a:latin typeface="Times New Roman" panose="02020603050405020304" pitchFamily="18" charset="0"/>
            </a:endParaRPr>
          </a:p>
        </p:txBody>
      </p:sp>
      <p:sp>
        <p:nvSpPr>
          <p:cNvPr id="148494" name="Text Box 14"/>
          <p:cNvSpPr txBox="1"/>
          <p:nvPr/>
        </p:nvSpPr>
        <p:spPr>
          <a:xfrm>
            <a:off x="0" y="5029200"/>
            <a:ext cx="88392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>
              <a:spcBef>
                <a:spcPct val="50000"/>
              </a:spcBef>
            </a:pPr>
            <a:r>
              <a:rPr sz="3200" b="1" dirty="0">
                <a:latin typeface="Times New Roman" panose="02020603050405020304" pitchFamily="18" charset="0"/>
              </a:rPr>
              <a:t>-Tạo ra trong trí óc hình ảnh những cái không có ở trước mắt hay chưa từng có là:</a:t>
            </a:r>
            <a:endParaRPr sz="3200" b="1" dirty="0">
              <a:latin typeface="Times New Roman" panose="02020603050405020304" pitchFamily="18" charset="0"/>
            </a:endParaRPr>
          </a:p>
        </p:txBody>
      </p:sp>
      <p:sp>
        <p:nvSpPr>
          <p:cNvPr id="148498" name="Text Box 18"/>
          <p:cNvSpPr txBox="1"/>
          <p:nvPr/>
        </p:nvSpPr>
        <p:spPr>
          <a:xfrm>
            <a:off x="9448800" y="3200400"/>
            <a:ext cx="2209800" cy="5842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 dirty="0">
                <a:latin typeface="Arial" panose="020B0604020202020204" pitchFamily="34" charset="0"/>
              </a:rPr>
              <a:t> </a:t>
            </a:r>
            <a:r>
              <a:rPr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vươn lên</a:t>
            </a:r>
            <a:endParaRPr sz="3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8499" name="Text Box 19"/>
          <p:cNvSpPr txBox="1"/>
          <p:nvPr/>
        </p:nvSpPr>
        <p:spPr>
          <a:xfrm>
            <a:off x="9337675" y="5548313"/>
            <a:ext cx="2930525" cy="5842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3200" b="1" dirty="0">
                <a:latin typeface="Arial" panose="020B0604020202020204" pitchFamily="34" charset="0"/>
              </a:rPr>
              <a:t> </a:t>
            </a:r>
            <a:r>
              <a:rPr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tưởng tượng</a:t>
            </a:r>
            <a:endParaRPr sz="3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9" name="Text Box 14"/>
          <p:cNvSpPr txBox="1"/>
          <p:nvPr/>
        </p:nvSpPr>
        <p:spPr>
          <a:xfrm>
            <a:off x="0" y="914400"/>
            <a:ext cx="9144000" cy="488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Trống v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Cáo</a:t>
            </a:r>
            <a:endParaRPr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71676E-6 L -0.85833 0.1065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900" y="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33526E-6 L -0.33333 0.0289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484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00" y="1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2" grpId="0"/>
      <p:bldP spid="148493" grpId="0"/>
      <p:bldP spid="148494" grpId="0"/>
      <p:bldP spid="148498" grpId="0" animBg="1"/>
      <p:bldP spid="1484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Rectangle 1"/>
          <p:cNvSpPr/>
          <p:nvPr/>
        </p:nvSpPr>
        <p:spPr>
          <a:xfrm>
            <a:off x="1461654" y="1101436"/>
            <a:ext cx="65085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5400" b="1" i="0" u="none" strike="noStrike" kern="1200" cap="all" spc="0" normalizeH="0" baseline="0" noProof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TRÒ CH</a:t>
            </a:r>
            <a:r>
              <a:rPr kumimoji="0" lang="vi-VN" sz="5400" b="1" i="0" u="none" strike="noStrike" kern="1200" cap="all" spc="0" normalizeH="0" baseline="0" noProof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ƠI</a:t>
            </a:r>
            <a:r>
              <a:rPr kumimoji="0" lang="en-US" sz="5400" b="1" i="0" u="none" strike="noStrike" kern="1200" cap="all" spc="0" normalizeH="0" baseline="0" noProof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TRÍ TUỆ</a:t>
            </a:r>
            <a:endParaRPr kumimoji="0" lang="en-US" sz="5400" b="1" i="0" u="none" strike="noStrike" kern="1200" cap="all" spc="0" normalizeH="0" baseline="0" noProof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5" name="TextBox 2"/>
          <p:cNvSpPr txBox="1"/>
          <p:nvPr/>
        </p:nvSpPr>
        <p:spPr>
          <a:xfrm>
            <a:off x="1295400" y="2514600"/>
            <a:ext cx="6781800" cy="2062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hãy nhìn hình v</a:t>
            </a:r>
            <a:r>
              <a:rPr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cho biết tên s</a:t>
            </a:r>
            <a:r>
              <a:rPr lang="vi-VN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ự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vật thể hiện trong hình. 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: Các s</a:t>
            </a:r>
            <a:r>
              <a:rPr lang="vi-VN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ự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vật ch</a:t>
            </a:r>
            <a:r>
              <a:rPr lang="vi-VN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ứa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tiếng b</a:t>
            </a:r>
            <a:r>
              <a:rPr lang="vi-VN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ắ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vi-VN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đầ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b</a:t>
            </a:r>
            <a:r>
              <a:rPr lang="vi-VN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ằ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tr hay ch </a:t>
            </a:r>
            <a:endParaRPr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316" name="Picture 65" descr="Firewrk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39000" y="0"/>
            <a:ext cx="2146300" cy="1447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7" name="Picture 65" descr="Firewrk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2000" y="4953000"/>
            <a:ext cx="2146300" cy="1447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8" name="Picture 65" descr="Firewrk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81800" y="4953000"/>
            <a:ext cx="2146300" cy="1447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9" name="Picture 65" descr="Firewrk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2146300" cy="1447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Picture 2" descr="D:\giao an diên tu\CHINH TA 4\vforum.vn-133676-1601562-756427211076197-4198407953695522947-n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4876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352800" y="5486400"/>
            <a:ext cx="35814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chìm bảy nổi</a:t>
            </a:r>
            <a:endParaRPr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419600" y="5943600"/>
            <a:ext cx="685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362" name="Picture 4" descr="pic10-duoi-hinh-bat-chu-dan-gay-tai-trau-vietpiczzle-com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8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971800" y="5562600"/>
            <a:ext cx="42672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vi-VN" alt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altLang="x-none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gãy tay trâu</a:t>
            </a:r>
            <a:endParaRPr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791200" y="6096000"/>
            <a:ext cx="6096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3415</Words>
  <Application>WPS Presentation</Application>
  <PresentationFormat>On-screen Show (4:3)</PresentationFormat>
  <Paragraphs>81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SimSun</vt:lpstr>
      <vt:lpstr>Wingdings</vt:lpstr>
      <vt:lpstr>Calibri</vt:lpstr>
      <vt:lpstr>VNI-Times</vt:lpstr>
      <vt:lpstr>Times New Roman</vt:lpstr>
      <vt:lpstr>.VnTimeH</vt:lpstr>
      <vt:lpstr>Impact</vt:lpstr>
      <vt:lpstr>Microsoft YaHei</vt:lpstr>
      <vt:lpstr>Arial Unicode MS</vt:lpstr>
      <vt:lpstr>Default Design</vt:lpstr>
      <vt:lpstr>Paint.Picture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322</cp:revision>
  <dcterms:created xsi:type="dcterms:W3CDTF">2014-08-25T14:59:00Z</dcterms:created>
  <dcterms:modified xsi:type="dcterms:W3CDTF">2021-11-02T01:34:51Z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1CB95C7CA8004AFAB395E42A18E24CB8</vt:lpwstr>
  </property>
  <property fmtid="{D5CDD505-2E9C-101B-9397-08002B2CF9AE}" pid="3" name="KSOProductBuildVer">
    <vt:lpwstr>1033-11.2.0.10351</vt:lpwstr>
  </property>
</Properties>
</file>